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29"/>
  </p:notesMasterIdLst>
  <p:sldIdLst>
    <p:sldId id="256" r:id="rId2"/>
    <p:sldId id="257" r:id="rId3"/>
    <p:sldId id="272" r:id="rId4"/>
    <p:sldId id="276" r:id="rId5"/>
    <p:sldId id="278" r:id="rId6"/>
    <p:sldId id="259" r:id="rId7"/>
    <p:sldId id="260" r:id="rId8"/>
    <p:sldId id="261" r:id="rId9"/>
    <p:sldId id="275" r:id="rId10"/>
    <p:sldId id="258" r:id="rId11"/>
    <p:sldId id="280" r:id="rId12"/>
    <p:sldId id="285" r:id="rId13"/>
    <p:sldId id="281" r:id="rId14"/>
    <p:sldId id="283" r:id="rId15"/>
    <p:sldId id="286" r:id="rId16"/>
    <p:sldId id="288" r:id="rId17"/>
    <p:sldId id="289" r:id="rId18"/>
    <p:sldId id="290" r:id="rId19"/>
    <p:sldId id="291" r:id="rId20"/>
    <p:sldId id="293" r:id="rId21"/>
    <p:sldId id="296" r:id="rId22"/>
    <p:sldId id="294" r:id="rId23"/>
    <p:sldId id="297" r:id="rId24"/>
    <p:sldId id="298" r:id="rId25"/>
    <p:sldId id="299" r:id="rId26"/>
    <p:sldId id="287" r:id="rId27"/>
    <p:sldId id="300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duo Liu" initials="YL" lastIdx="12" clrIdx="0">
    <p:extLst>
      <p:ext uri="{19B8F6BF-5375-455C-9EA6-DF929625EA0E}">
        <p15:presenceInfo xmlns:p15="http://schemas.microsoft.com/office/powerpoint/2012/main" userId="Yiduo Li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8"/>
    <p:restoredTop sz="93944"/>
  </p:normalViewPr>
  <p:slideViewPr>
    <p:cSldViewPr snapToGrid="0">
      <p:cViewPr>
        <p:scale>
          <a:sx n="100" d="100"/>
          <a:sy n="100" d="100"/>
        </p:scale>
        <p:origin x="1248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19:51:23.595" idx="5">
    <p:pos x="3579" y="1433"/>
    <p:text>Single?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19:57:42.369" idx="9">
    <p:pos x="5383" y="3381"/>
    <p:text>All letters in black might be better, but still use bolding to emphasize 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DDPG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actor-critic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DDPG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liquidation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DDPG,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trail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minimizes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DDPG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liquidation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dirty="0"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94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51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10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4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839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421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11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788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Cooperative: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both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rewarded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their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individual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rewards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Competitive: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gets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reward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keep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it,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but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lower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reward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penalized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878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30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motivation of this project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390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06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7128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330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4803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63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theoretically</a:t>
            </a:r>
            <a:r>
              <a:rPr lang="zh-CN" altLang="en-US" dirty="0"/>
              <a:t> </a:t>
            </a:r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Almgren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Chriss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fundamentals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serves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agents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selling</a:t>
            </a:r>
            <a:r>
              <a:rPr lang="zh-CN" altLang="en-US" dirty="0"/>
              <a:t> </a:t>
            </a:r>
            <a:r>
              <a:rPr lang="en-US" altLang="zh-CN" dirty="0"/>
              <a:t>decisions,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returns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endParaRPr dirty="0"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61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638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single-agent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special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case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J=1.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simplifies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automatically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inherit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multi-agent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environment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Reinforcement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consists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interacting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optimal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policy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trial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sequential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decision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making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problems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benefit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reinforcement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liquidation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mathematical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hard-coding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trading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strategy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avoided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Reinforcement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agent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trading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strategy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its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Take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account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high-level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complexities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derive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practical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liquidation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according</a:t>
            </a:r>
            <a:r>
              <a:rPr lang="zh-CN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 feed states observed from our simulator to each agent. These agents first predict actions using the actor model and perform these actions in the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the environment returns their rewards and new states.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 </a:t>
            </a:r>
            <a:r>
              <a:rPr lang="en-US" altLang="zh-CN" dirty="0"/>
              <a:t>continues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episodes</a:t>
            </a:r>
            <a:r>
              <a:rPr lang="zh-CN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976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3687-8F36-E041-A52D-8E3DE51F5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9FE8F-4B04-8E48-822F-A748E5CBE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DDB55-90B6-F849-AAED-2B209B17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C430-6005-A546-BCB0-692ED728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69C89-746A-174F-B58F-2167D8E4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2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0C73-B762-A74B-9D91-2B32AD89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EE7FC-E27C-FD4B-B320-1D58FB70A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678C3-4928-5E4F-ADFD-9E6B2E5D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1E09-9712-4B43-B027-5A3B5F18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C9C6-3B0C-7343-B81A-446FCC1C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1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33418-E721-AC46-AA15-E29126AF2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4B264-E9D9-364E-A677-7E3579B1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D176D-0AD9-5743-B6A8-71330B87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3109-74F0-F74C-B810-035BAE35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22EC-89DD-DD45-BB86-ED9168BF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9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01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A0B9-9124-5D4A-96B7-E1E660EE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7D1B-12C4-1346-A8B5-ACCE6B2B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D158A-9FEC-E840-81E1-6310E4D4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59FD8-98D2-974E-8A69-FC5069B6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8FFE4-53D7-7341-B4CB-9FB389F0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A869-AC16-ED45-B55C-45314475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FE7F-7753-A341-9990-9D991AB6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2B737-4DE4-7742-9209-95193E03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1409-E797-0948-812F-22EB80C5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A51F0-FD23-7B4C-88FB-8A4167BF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5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4A03-0DEE-BE45-8F79-87E28540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E39B-F252-6342-BC8E-5549E70FE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6C72E-3FA4-E945-B1F0-0ECEBBFB5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A8E20-4B21-2D45-8572-14A5B213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076E4-0E71-D847-9A81-82E1CE67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E077C-FE53-B444-BEA2-3817CF04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A37E-EEDC-6449-BE5A-B986167C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B98D-07C3-3749-A62E-134A2E16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94BB6-3548-B743-8FDB-0D808EAA0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91F58-729C-EF49-BA61-76167CBCD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EB1D1-DBD1-4A43-A316-FB789C024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6CA37-8430-8140-908F-2389E54B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6E466-6118-EB4E-A0F5-B9C4314E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A5E41-0B6A-9A47-8C0B-318B330A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4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7B68-6875-A54A-AA2C-892A1212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22838-F2D5-BC49-A628-2BACF9A3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4BB5C-3DA2-A54F-A931-47B1A4B32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D38A1-4463-F140-8034-E6CAB30F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8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7C637-D01C-B848-B404-46E2F246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84D22-A32E-B247-BD26-611ADDCE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34E9-92EC-594A-852B-0E5FC5AE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60EC-56A4-F44C-84AA-F10AA209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3054-4368-4744-AA19-DBFF966B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54FE-F284-7045-BD86-33C316416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B3953-7478-D648-84A2-60988FE7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ADCC-3AC0-2046-A650-A2C72A0D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8B35-63B8-C64F-862C-17EBB351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CA5-5A2A-6543-8F92-B53CB338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82DB4-FF01-5045-B220-17C0D2311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77F66-8519-5244-AC29-5CC9B7F73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14721-9037-9B4F-8DB2-8B285FD8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390C8-0DE2-AB48-A769-B1FBE5BA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D31C1-61B8-AE43-8A16-41F6EB8A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3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3CBBA-9DFC-1B47-BC7D-0F2E2D13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A929E-08EC-1249-BACE-56BC3780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CA2A5-F971-6B4B-AD1B-BD749052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241D1-9643-D845-AD24-D85DEE4F0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3495-40BE-3F4A-BE1C-6E1A21A68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1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verything must go liquidation sale - Buy this stock vector and explore  similar vectors at Adobe Stock | Adobe Stock">
            <a:extLst>
              <a:ext uri="{FF2B5EF4-FFF2-40B4-BE49-F238E27FC236}">
                <a16:creationId xmlns:a16="http://schemas.microsoft.com/office/drawing/2014/main" id="{6C2CC805-309D-7241-9A40-240A752D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3" b="13065"/>
          <a:stretch/>
        </p:blipFill>
        <p:spPr bwMode="auto">
          <a:xfrm>
            <a:off x="307942" y="2606211"/>
            <a:ext cx="2989600" cy="1325367"/>
          </a:xfrm>
          <a:prstGeom prst="rect">
            <a:avLst/>
          </a:prstGeom>
          <a:noFill/>
          <a:effectLst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64;p14"/>
          <p:cNvSpPr txBox="1"/>
          <p:nvPr/>
        </p:nvSpPr>
        <p:spPr>
          <a:xfrm>
            <a:off x="181958" y="1696948"/>
            <a:ext cx="8839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Georgia"/>
              </a:rPr>
              <a:t>Multi-Agent Deep Reinforcement Learning for Liquidation Strategy Analysis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52400" y="4414457"/>
            <a:ext cx="88392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Reproduced by Janet Wang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6200" y="4789468"/>
            <a:ext cx="88392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December</a:t>
            </a:r>
            <a:r>
              <a:rPr lang="en-US" sz="2200" b="0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2200" b="0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5</a:t>
            </a:r>
            <a:r>
              <a:rPr lang="en-US" sz="2200" b="0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, 2020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1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7" name="Picture 4" descr="The University of Virginia Logo | University of Virginia">
            <a:extLst>
              <a:ext uri="{FF2B5EF4-FFF2-40B4-BE49-F238E27FC236}">
                <a16:creationId xmlns:a16="http://schemas.microsoft.com/office/drawing/2014/main" id="{15A53C4B-E527-4145-801D-848BE3F5E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73063" y="152400"/>
            <a:ext cx="77358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Proposed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Solution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(cont’d)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pic>
        <p:nvPicPr>
          <p:cNvPr id="3" name="Picture 4" descr="The University of Virginia Logo | University of Virginia">
            <a:extLst>
              <a:ext uri="{FF2B5EF4-FFF2-40B4-BE49-F238E27FC236}">
                <a16:creationId xmlns:a16="http://schemas.microsoft.com/office/drawing/2014/main" id="{3813EF0F-E8C6-C646-8D78-8B863B5F6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71B8B0-08E6-5645-B20F-A9AA23F06678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ac-Man PNG, Pacman PNG">
            <a:extLst>
              <a:ext uri="{FF2B5EF4-FFF2-40B4-BE49-F238E27FC236}">
                <a16:creationId xmlns:a16="http://schemas.microsoft.com/office/drawing/2014/main" id="{07DF2CA5-D8CA-E846-BCC0-ACDD73FB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39D7C-D575-174B-A78B-371740CD3E01}"/>
              </a:ext>
            </a:extLst>
          </p:cNvPr>
          <p:cNvSpPr txBox="1"/>
          <p:nvPr/>
        </p:nvSpPr>
        <p:spPr>
          <a:xfrm>
            <a:off x="359596" y="1130181"/>
            <a:ext cx="8424808" cy="358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A94B-2BC9-994E-BA8D-EA4E9D54FEEE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411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Multi-agent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reinforcement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etting</a:t>
                </a:r>
              </a:p>
              <a:p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-agents environment, the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tate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number of shares to sell for each at each time step using: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remaining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denotes optimal trading trajectory for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Policy</a:t>
                </a:r>
                <a:r>
                  <a:rPr lang="zh-CN" alt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Q-value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achieved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following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policy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each agent only observes environment and itself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A94B-2BC9-994E-BA8D-EA4E9D54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4112408"/>
              </a:xfrm>
              <a:prstGeom prst="rect">
                <a:avLst/>
              </a:prstGeom>
              <a:blipFill>
                <a:blip r:embed="rId5"/>
                <a:stretch>
                  <a:fillRect l="-452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C62EA-88E5-F942-9898-A768F03F7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73063" y="152400"/>
            <a:ext cx="86265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Implementation: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Actor-Critic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in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DDPG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pic>
        <p:nvPicPr>
          <p:cNvPr id="3" name="Picture 4" descr="The University of Virginia Logo | University of Virginia">
            <a:extLst>
              <a:ext uri="{FF2B5EF4-FFF2-40B4-BE49-F238E27FC236}">
                <a16:creationId xmlns:a16="http://schemas.microsoft.com/office/drawing/2014/main" id="{3813EF0F-E8C6-C646-8D78-8B863B5F6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71B8B0-08E6-5645-B20F-A9AA23F06678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ac-Man PNG, Pacman PNG">
            <a:extLst>
              <a:ext uri="{FF2B5EF4-FFF2-40B4-BE49-F238E27FC236}">
                <a16:creationId xmlns:a16="http://schemas.microsoft.com/office/drawing/2014/main" id="{07DF2CA5-D8CA-E846-BCC0-ACDD73FB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39D7C-D575-174B-A78B-371740CD3E01}"/>
              </a:ext>
            </a:extLst>
          </p:cNvPr>
          <p:cNvSpPr txBox="1"/>
          <p:nvPr/>
        </p:nvSpPr>
        <p:spPr>
          <a:xfrm>
            <a:off x="359596" y="1130181"/>
            <a:ext cx="8424808" cy="358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DA94B-2BC9-994E-BA8D-EA4E9D54FEEE}"/>
              </a:ext>
            </a:extLst>
          </p:cNvPr>
          <p:cNvSpPr txBox="1"/>
          <p:nvPr/>
        </p:nvSpPr>
        <p:spPr>
          <a:xfrm>
            <a:off x="359596" y="1130181"/>
            <a:ext cx="8424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Actor-Critic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Mnih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Lowe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approximate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updates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brings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supplies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73BF96-7942-0847-A6AC-F2279509B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210" y="3204335"/>
            <a:ext cx="3206911" cy="3023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449EE-764C-5147-BD42-63BD01D34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21" y="3204335"/>
            <a:ext cx="2762627" cy="332261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1F1B62-D6F5-384C-BCAE-F6CBAD09D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7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73063" y="152400"/>
            <a:ext cx="82736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Implementation: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Process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Overview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71B8B0-08E6-5645-B20F-A9AA23F06678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ac-Man PNG, Pacman PNG">
            <a:extLst>
              <a:ext uri="{FF2B5EF4-FFF2-40B4-BE49-F238E27FC236}">
                <a16:creationId xmlns:a16="http://schemas.microsoft.com/office/drawing/2014/main" id="{07DF2CA5-D8CA-E846-BCC0-ACDD73FB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FDA94B-2BC9-994E-BA8D-EA4E9D54FEEE}"/>
              </a:ext>
            </a:extLst>
          </p:cNvPr>
          <p:cNvSpPr txBox="1"/>
          <p:nvPr/>
        </p:nvSpPr>
        <p:spPr>
          <a:xfrm>
            <a:off x="85136" y="1123171"/>
            <a:ext cx="3759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6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zh-CN" altLang="en-US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r>
              <a:rPr lang="zh-CN" altLang="en-US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US" sz="16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1073E1-9990-B645-AD16-6BD369BCDAAD}"/>
              </a:ext>
            </a:extLst>
          </p:cNvPr>
          <p:cNvSpPr/>
          <p:nvPr/>
        </p:nvSpPr>
        <p:spPr>
          <a:xfrm>
            <a:off x="601850" y="1561629"/>
            <a:ext cx="2858947" cy="757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</a:t>
            </a:r>
            <a:r>
              <a:rPr lang="en-US" altLang="zh-CN" b="1" dirty="0">
                <a:solidFill>
                  <a:schemeClr val="tx1"/>
                </a:solidFill>
              </a:rPr>
              <a:t>rket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SyntheticChrissAlmgren.py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91A9D3-2F7E-FD44-B90E-295D3EACDE69}"/>
              </a:ext>
            </a:extLst>
          </p:cNvPr>
          <p:cNvSpPr/>
          <p:nvPr/>
        </p:nvSpPr>
        <p:spPr>
          <a:xfrm>
            <a:off x="601850" y="2488303"/>
            <a:ext cx="2858947" cy="1537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Agents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Agents’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para:</a:t>
            </a:r>
          </a:p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SyntheticChrissAlmgren.py</a:t>
            </a:r>
          </a:p>
          <a:p>
            <a:pPr algn="ctr"/>
            <a:r>
              <a:rPr lang="en-US" altLang="zh-CN" i="1" dirty="0">
                <a:solidFill>
                  <a:schemeClr val="tx1"/>
                </a:solidFill>
              </a:rPr>
              <a:t>2.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Action,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state,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risk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level…: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endParaRPr lang="en-US" altLang="zh-CN" i="1" dirty="0">
              <a:solidFill>
                <a:schemeClr val="tx1"/>
              </a:solidFill>
            </a:endParaRPr>
          </a:p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ddpg_agent.py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83D3182-8CD9-6D44-9080-F91AF3E96CCF}"/>
              </a:ext>
            </a:extLst>
          </p:cNvPr>
          <p:cNvSpPr/>
          <p:nvPr/>
        </p:nvSpPr>
        <p:spPr>
          <a:xfrm>
            <a:off x="3460797" y="1786782"/>
            <a:ext cx="2554994" cy="30908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9B9E8BE-6A62-FC42-BA00-4F1795C33AEC}"/>
              </a:ext>
            </a:extLst>
          </p:cNvPr>
          <p:cNvSpPr/>
          <p:nvPr/>
        </p:nvSpPr>
        <p:spPr>
          <a:xfrm>
            <a:off x="3460797" y="3102354"/>
            <a:ext cx="2554994" cy="30908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7B36B-FB56-6841-9737-066206C4C303}"/>
              </a:ext>
            </a:extLst>
          </p:cNvPr>
          <p:cNvSpPr/>
          <p:nvPr/>
        </p:nvSpPr>
        <p:spPr>
          <a:xfrm>
            <a:off x="6015791" y="1531194"/>
            <a:ext cx="2390274" cy="24942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DDPG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Algorithm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Actor,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Critic: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model.py</a:t>
            </a:r>
          </a:p>
          <a:p>
            <a:pPr algn="ctr"/>
            <a:r>
              <a:rPr lang="en-US" altLang="zh-CN" i="1" dirty="0">
                <a:solidFill>
                  <a:schemeClr val="accent1">
                    <a:lumMod val="75000"/>
                  </a:schemeClr>
                </a:solidFill>
              </a:rPr>
              <a:t>Model_training.ipynb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447A4-5AEB-DE43-8BEB-74DFB907E227}"/>
              </a:ext>
            </a:extLst>
          </p:cNvPr>
          <p:cNvSpPr txBox="1"/>
          <p:nvPr/>
        </p:nvSpPr>
        <p:spPr>
          <a:xfrm>
            <a:off x="5431873" y="1123171"/>
            <a:ext cx="3456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6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</a:t>
            </a:r>
            <a:r>
              <a:rPr lang="zh-CN" altLang="en-US" sz="16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r>
              <a:rPr lang="zh-CN" altLang="en-US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US" sz="16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C86766-4081-EC4D-BD5B-B6C19A4A4AC1}"/>
              </a:ext>
            </a:extLst>
          </p:cNvPr>
          <p:cNvSpPr/>
          <p:nvPr/>
        </p:nvSpPr>
        <p:spPr>
          <a:xfrm>
            <a:off x="7110665" y="4041527"/>
            <a:ext cx="200525" cy="755064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87CEAFBB-C222-0A42-85A3-1772E1FE7334}"/>
              </a:ext>
            </a:extLst>
          </p:cNvPr>
          <p:cNvSpPr/>
          <p:nvPr/>
        </p:nvSpPr>
        <p:spPr>
          <a:xfrm>
            <a:off x="6501265" y="4828675"/>
            <a:ext cx="1607613" cy="666194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solidFill>
                  <a:schemeClr val="accent1"/>
                </a:solidFill>
              </a:rPr>
              <a:t>Utilsgiven.py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A6402-8564-0D47-9E58-24138D197647}"/>
              </a:ext>
            </a:extLst>
          </p:cNvPr>
          <p:cNvSpPr txBox="1"/>
          <p:nvPr/>
        </p:nvSpPr>
        <p:spPr>
          <a:xfrm>
            <a:off x="3100573" y="1531194"/>
            <a:ext cx="3759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35997-4D40-814D-A528-F0179A260506}"/>
              </a:ext>
            </a:extLst>
          </p:cNvPr>
          <p:cNvSpPr txBox="1"/>
          <p:nvPr/>
        </p:nvSpPr>
        <p:spPr>
          <a:xfrm>
            <a:off x="2976449" y="2815180"/>
            <a:ext cx="375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agents’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4B64B-F074-CD4C-9F09-3D17B8C709F8}"/>
              </a:ext>
            </a:extLst>
          </p:cNvPr>
          <p:cNvSpPr/>
          <p:nvPr/>
        </p:nvSpPr>
        <p:spPr>
          <a:xfrm>
            <a:off x="3781583" y="4427490"/>
            <a:ext cx="1876928" cy="16263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Expected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shortfall,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trading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trajectory,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Agent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1,2</a:t>
            </a:r>
          </a:p>
          <a:p>
            <a:pPr algn="ctr"/>
            <a:r>
              <a:rPr lang="en-US" altLang="zh-CN" i="1" dirty="0" err="1">
                <a:solidFill>
                  <a:schemeClr val="accent1">
                    <a:lumMod val="75000"/>
                  </a:schemeClr>
                </a:solidFill>
              </a:rPr>
              <a:t>Shortfall.npy</a:t>
            </a:r>
            <a:endParaRPr lang="en-US" altLang="zh-CN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i="1" dirty="0" err="1">
                <a:solidFill>
                  <a:schemeClr val="accent1">
                    <a:lumMod val="75000"/>
                  </a:schemeClr>
                </a:solidFill>
              </a:rPr>
              <a:t>trajectory.npy</a:t>
            </a:r>
            <a:endParaRPr lang="en-US" altLang="zh-CN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AAAF76C-B8F2-8C43-B757-5B26BA8134BA}"/>
              </a:ext>
            </a:extLst>
          </p:cNvPr>
          <p:cNvSpPr/>
          <p:nvPr/>
        </p:nvSpPr>
        <p:spPr>
          <a:xfrm rot="5400000">
            <a:off x="5991662" y="4785122"/>
            <a:ext cx="220367" cy="863006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6046327-700C-704A-993F-FAB953DEE6FE}"/>
              </a:ext>
            </a:extLst>
          </p:cNvPr>
          <p:cNvSpPr/>
          <p:nvPr/>
        </p:nvSpPr>
        <p:spPr>
          <a:xfrm rot="5400000">
            <a:off x="3239896" y="4809199"/>
            <a:ext cx="220367" cy="863006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EAD03-A95B-BA47-BB8B-7CE7A51A7A8A}"/>
              </a:ext>
            </a:extLst>
          </p:cNvPr>
          <p:cNvSpPr txBox="1"/>
          <p:nvPr/>
        </p:nvSpPr>
        <p:spPr>
          <a:xfrm>
            <a:off x="3222368" y="6135041"/>
            <a:ext cx="2879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Counted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piece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2AA1ED-D1DC-384F-905B-C53B98B313F6}"/>
              </a:ext>
            </a:extLst>
          </p:cNvPr>
          <p:cNvSpPr/>
          <p:nvPr/>
        </p:nvSpPr>
        <p:spPr>
          <a:xfrm>
            <a:off x="601850" y="4358395"/>
            <a:ext cx="2304895" cy="17037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Experiment</a:t>
            </a:r>
          </a:p>
          <a:p>
            <a:pPr algn="ctr"/>
            <a:r>
              <a:rPr lang="en-US" altLang="zh-CN" i="1" dirty="0" err="1">
                <a:solidFill>
                  <a:schemeClr val="accent1"/>
                </a:solidFill>
              </a:rPr>
              <a:t>Visualization.ipynb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813801-9DC5-CB4E-BCED-C03FE32D20BB}"/>
              </a:ext>
            </a:extLst>
          </p:cNvPr>
          <p:cNvSpPr txBox="1"/>
          <p:nvPr/>
        </p:nvSpPr>
        <p:spPr>
          <a:xfrm>
            <a:off x="3745546" y="4018276"/>
            <a:ext cx="16993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6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16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A1794CE-5160-BF44-9489-DC898C5F1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4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Data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Summary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D1E3C-10EC-8842-83C8-F8CF79387AF7}"/>
              </a:ext>
            </a:extLst>
          </p:cNvPr>
          <p:cNvSpPr txBox="1"/>
          <p:nvPr/>
        </p:nvSpPr>
        <p:spPr>
          <a:xfrm>
            <a:off x="359596" y="1130181"/>
            <a:ext cx="8424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hypothetical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assumption: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50,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N=60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trades,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trade/day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1BF0A-4855-994B-85E5-9992A8F5B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65" y="2391449"/>
            <a:ext cx="4366465" cy="810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74164-5625-1144-A607-75C300CBA4EC}"/>
              </a:ext>
            </a:extLst>
          </p:cNvPr>
          <p:cNvSpPr txBox="1"/>
          <p:nvPr/>
        </p:nvSpPr>
        <p:spPr>
          <a:xfrm>
            <a:off x="261992" y="3331953"/>
            <a:ext cx="842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redefine the following parameters every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as we run a new experiment to get arrays of expected shortfalls and trajectories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153D6-5DF3-534B-8C95-3136B7A64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365" y="4384872"/>
            <a:ext cx="6275881" cy="13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85784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1: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Theorem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Verification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a multi-agent environment with J agents where each agent has 𝑋𝑗 shares to sell within a given time frame T, the total expected shortfall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larger than or equal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sum of expected shortfall that these agents would obtain if they are in single-environment.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used: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risk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level: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 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single-environment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0.3 and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0.7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 shares respectively.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3970318"/>
              </a:xfrm>
              <a:prstGeom prst="rect">
                <a:avLst/>
              </a:prstGeom>
              <a:blipFill>
                <a:blip r:embed="rId5"/>
                <a:stretch>
                  <a:fillRect l="-452" t="-637" r="-301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A3884B2-1B02-A54D-8710-1ADCB7333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0" y="2489200"/>
            <a:ext cx="2260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Result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1: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85ADE-1A5B-E54D-A6C1-3F3E05C25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383" y="1220878"/>
            <a:ext cx="4619249" cy="3334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585537" y="4649624"/>
            <a:ext cx="7861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 expected implementation shortfall 𝐸(𝐴) is larger than the sum of 𝐸(𝐵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)+𝐸(𝐵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73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2" y="152400"/>
            <a:ext cx="83137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2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Theorem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II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Verification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II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 a two-agent environment where Agent 1 has risk aversion level 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 and Agent 2 has risk aversion level 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 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≠𝜆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of them has the same number of stocks to liquidate, the biased trajectories 𝑥(𝜆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 and 𝑥(𝜆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 would satisfy that 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𝑥</a:t>
                </a:r>
                <a:r>
                  <a:rPr lang="zh-CN" altLang="en-US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(𝜆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)≠𝑥(𝜆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),𝑥</a:t>
                </a:r>
                <a:r>
                  <a:rPr lang="zh-CN" altLang="en-US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(𝜆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)≠𝑥(𝜆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 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used: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four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agents’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trajectories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3416320"/>
              </a:xfrm>
              <a:prstGeom prst="rect">
                <a:avLst/>
              </a:prstGeom>
              <a:blipFill>
                <a:blip r:embed="rId5"/>
                <a:stretch>
                  <a:fillRect l="-452" t="-738" r="-452" b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00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Result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2: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585537" y="4649624"/>
            <a:ext cx="7861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comparing trajectories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the graph below, we notice that the trading trajectories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7AB95-777E-5349-95EA-E48B212F2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107" y="1222324"/>
            <a:ext cx="4775785" cy="31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Analysis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1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&amp;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2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424350" y="1553497"/>
            <a:ext cx="78617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shares,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liquidated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multi-agent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observing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deciding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selling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demonstrates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necessity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multi-agents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derive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2" y="152400"/>
            <a:ext cx="83137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3: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Relationship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analysis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competitive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cooperative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relationships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sum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trained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single-agent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relationship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used: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𝐵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competitive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 and Agent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cooperative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three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4801314"/>
              </a:xfrm>
              <a:prstGeom prst="rect">
                <a:avLst/>
              </a:prstGeom>
              <a:blipFill>
                <a:blip r:embed="rId5"/>
                <a:stretch>
                  <a:fillRect l="-301" t="-528" r="-30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23F4E11-1A64-8C4B-98EA-2BCBAF1B6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415" y="2675158"/>
            <a:ext cx="2666332" cy="717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529E1-480A-9B43-B8D7-34D9FCA89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829" y="2678737"/>
            <a:ext cx="2133601" cy="990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14AD81-6931-0041-8A30-27F1600A6009}"/>
              </a:ext>
            </a:extLst>
          </p:cNvPr>
          <p:cNvSpPr txBox="1"/>
          <p:nvPr/>
        </p:nvSpPr>
        <p:spPr>
          <a:xfrm>
            <a:off x="5220034" y="2293994"/>
            <a:ext cx="26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u="sng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endParaRPr lang="en-US" i="1" u="sng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10784-9063-0849-8CF2-F42E33CA1FBC}"/>
              </a:ext>
            </a:extLst>
          </p:cNvPr>
          <p:cNvSpPr txBox="1"/>
          <p:nvPr/>
        </p:nvSpPr>
        <p:spPr>
          <a:xfrm>
            <a:off x="1580415" y="2293994"/>
            <a:ext cx="26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u="sng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Corporation</a:t>
            </a:r>
            <a:endParaRPr lang="en-US" i="1" u="sng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6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Motivation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74289E-7195-1B45-B43F-575BEE434B9B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Pac-Man PNG, Pacman PNG">
            <a:extLst>
              <a:ext uri="{FF2B5EF4-FFF2-40B4-BE49-F238E27FC236}">
                <a16:creationId xmlns:a16="http://schemas.microsoft.com/office/drawing/2014/main" id="{A5A70C9B-B88F-6043-8603-6E3D3ED0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University of Virginia Logo | University of Virginia">
            <a:extLst>
              <a:ext uri="{FF2B5EF4-FFF2-40B4-BE49-F238E27FC236}">
                <a16:creationId xmlns:a16="http://schemas.microsoft.com/office/drawing/2014/main" id="{BC47DF26-C53E-4E4F-A81E-0C1FFCAB2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A2749-C49B-F949-8D8F-5BF57B70C54E}"/>
              </a:ext>
            </a:extLst>
          </p:cNvPr>
          <p:cNvSpPr txBox="1"/>
          <p:nvPr/>
        </p:nvSpPr>
        <p:spPr>
          <a:xfrm>
            <a:off x="359596" y="1130181"/>
            <a:ext cx="84248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Liquidation is the sale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shares by financial institutions to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 risk level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investors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wanting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cash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trade.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drops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liquidation,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occurs.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shares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making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organizations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liquidate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3FFA-2161-4A43-AC37-F2C6D834D8B4}"/>
              </a:ext>
            </a:extLst>
          </p:cNvPr>
          <p:cNvSpPr/>
          <p:nvPr/>
        </p:nvSpPr>
        <p:spPr>
          <a:xfrm>
            <a:off x="738443" y="5287963"/>
            <a:ext cx="2001059" cy="692497"/>
          </a:xfrm>
          <a:prstGeom prst="rect">
            <a:avLst/>
          </a:prstGeom>
          <a:ln>
            <a:solidFill>
              <a:srgbClr val="F3742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In the past, banks rely on experienced traders to minimize trading cost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F48714-3710-2548-B2B8-D1D60E5CFE6E}"/>
              </a:ext>
            </a:extLst>
          </p:cNvPr>
          <p:cNvSpPr/>
          <p:nvPr/>
        </p:nvSpPr>
        <p:spPr>
          <a:xfrm>
            <a:off x="3055741" y="5288119"/>
            <a:ext cx="2887856" cy="692497"/>
          </a:xfrm>
          <a:prstGeom prst="rect">
            <a:avLst/>
          </a:prstGeom>
          <a:ln>
            <a:solidFill>
              <a:srgbClr val="F3742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Single-agent RL is widely discussed but ignores the stochastic and interactive nature of the market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D7054-12D3-B740-91F3-AB2EA8656A57}"/>
              </a:ext>
            </a:extLst>
          </p:cNvPr>
          <p:cNvSpPr/>
          <p:nvPr/>
        </p:nvSpPr>
        <p:spPr>
          <a:xfrm>
            <a:off x="6309186" y="5289278"/>
            <a:ext cx="2417931" cy="892552"/>
          </a:xfrm>
          <a:prstGeom prst="rect">
            <a:avLst/>
          </a:prstGeom>
          <a:ln>
            <a:solidFill>
              <a:srgbClr val="F3742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Multi-agent RL can adapt to high market complexity and derive more practical liquidation strategies </a:t>
            </a:r>
          </a:p>
        </p:txBody>
      </p:sp>
      <p:pic>
        <p:nvPicPr>
          <p:cNvPr id="2056" name="Picture 8" descr="Robot Icon of Flat style - Available in SVG, PNG, EPS, AI &amp; Icon fonts">
            <a:extLst>
              <a:ext uri="{FF2B5EF4-FFF2-40B4-BE49-F238E27FC236}">
                <a16:creationId xmlns:a16="http://schemas.microsoft.com/office/drawing/2014/main" id="{9A177207-8AD0-4240-99D8-89924B5CA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48" y="3922057"/>
            <a:ext cx="1187311" cy="118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82097-302A-FC45-B129-92420E8A0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758" y="3933217"/>
            <a:ext cx="1187311" cy="1172910"/>
          </a:xfrm>
          <a:prstGeom prst="rect">
            <a:avLst/>
          </a:prstGeom>
        </p:spPr>
      </p:pic>
      <p:pic>
        <p:nvPicPr>
          <p:cNvPr id="2058" name="Picture 10" descr="Start Trading Larger Forex Positions with These 3 Tips">
            <a:extLst>
              <a:ext uri="{FF2B5EF4-FFF2-40B4-BE49-F238E27FC236}">
                <a16:creationId xmlns:a16="http://schemas.microsoft.com/office/drawing/2014/main" id="{CCF475C7-7023-4248-8458-9FA36193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3" b="96558" l="9949" r="89949">
                        <a14:foregroundMark x1="30051" y1="62715" x2="41744" y2="91205"/>
                        <a14:foregroundMark x1="41744" y1="91205" x2="26154" y2="71511"/>
                        <a14:foregroundMark x1="26154" y1="71511" x2="45846" y2="88145"/>
                        <a14:foregroundMark x1="45846" y1="88145" x2="50256" y2="51052"/>
                        <a14:foregroundMark x1="50256" y1="51052" x2="47692" y2="96558"/>
                        <a14:foregroundMark x1="47692" y1="96558" x2="75897" y2="46845"/>
                        <a14:foregroundMark x1="75897" y1="46845" x2="72308" y2="47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4" y="3919289"/>
            <a:ext cx="2001058" cy="107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D19EB3-E7EA-C448-B03A-9EE8F8CA404B}"/>
              </a:ext>
            </a:extLst>
          </p:cNvPr>
          <p:cNvSpPr/>
          <p:nvPr/>
        </p:nvSpPr>
        <p:spPr>
          <a:xfrm>
            <a:off x="3181504" y="3295653"/>
            <a:ext cx="188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Gomber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2011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Brogaard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2010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Sutton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Barto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2018…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9893E-4B89-1545-A415-AFCB0F857D90}"/>
              </a:ext>
            </a:extLst>
          </p:cNvPr>
          <p:cNvSpPr/>
          <p:nvPr/>
        </p:nvSpPr>
        <p:spPr>
          <a:xfrm>
            <a:off x="6447456" y="3424565"/>
            <a:ext cx="1755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2E8054-ADE7-DE44-9F65-DA8B5412E6DA}"/>
              </a:ext>
            </a:extLst>
          </p:cNvPr>
          <p:cNvCxnSpPr>
            <a:stCxn id="2058" idx="3"/>
          </p:cNvCxnSpPr>
          <p:nvPr/>
        </p:nvCxnSpPr>
        <p:spPr>
          <a:xfrm>
            <a:off x="2739502" y="4456031"/>
            <a:ext cx="78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6406A-88E4-8B4C-A8D4-71FB64EE5879}"/>
              </a:ext>
            </a:extLst>
          </p:cNvPr>
          <p:cNvCxnSpPr/>
          <p:nvPr/>
        </p:nvCxnSpPr>
        <p:spPr>
          <a:xfrm>
            <a:off x="5473659" y="4446665"/>
            <a:ext cx="78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Result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3: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595459" y="4375725"/>
            <a:ext cx="7861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cooperative agents are not necessarily better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 independent agents training with independent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competitive agents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learns to minimize expected shortfall faster than other types of agents, and then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malignant competition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significant increase in shortfall increment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8BC87-87CD-F84D-9B94-4C90E8DC4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227" y="1186374"/>
            <a:ext cx="4521973" cy="31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7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Analysis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3: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601578" y="1295400"/>
            <a:ext cx="81828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competitive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Two competitive agents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learns to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roughly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shortfalls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E(X)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winning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44A1F-1438-5E47-8DFC-F3522559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27" y="2892445"/>
            <a:ext cx="3589337" cy="260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0B8FF-BD89-584A-86C5-9C9FBB53D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707" y="2806617"/>
            <a:ext cx="3708802" cy="26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2" y="152400"/>
            <a:ext cx="83137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4: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Strategy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Development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competitors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used: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and Agent A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=1^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Agent A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 million shares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single-environment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Get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Agent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A’s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benchmark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comparison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3F51B-6B0C-8A4C-8ABF-69DA0802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2862322"/>
              </a:xfrm>
              <a:prstGeom prst="rect">
                <a:avLst/>
              </a:prstGeom>
              <a:blipFill>
                <a:blip r:embed="rId5"/>
                <a:stretch>
                  <a:fillRect l="-452" t="-881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15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Experimental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Result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&amp;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Analysis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4: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601578" y="1295400"/>
            <a:ext cx="818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Without competitors, Agent A normally completes in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competitors, Agent 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normally sells in 2 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BDF98-64A4-C94B-86F9-B0D967989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957" y="1941731"/>
            <a:ext cx="4908885" cy="33200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2BEBFA-D14E-0D42-AD27-9EB6B348C35D}"/>
              </a:ext>
            </a:extLst>
          </p:cNvPr>
          <p:cNvSpPr/>
          <p:nvPr/>
        </p:nvSpPr>
        <p:spPr>
          <a:xfrm>
            <a:off x="480587" y="5319356"/>
            <a:ext cx="818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Agents learn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avoid taking unnecessary risk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selling all shares in quite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short time.</a:t>
            </a:r>
          </a:p>
        </p:txBody>
      </p:sp>
    </p:spTree>
    <p:extLst>
      <p:ext uri="{BB962C8B-B14F-4D97-AF65-F5344CB8AC3E}">
        <p14:creationId xmlns:p14="http://schemas.microsoft.com/office/powerpoint/2010/main" val="411557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Conclusion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&amp;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Future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Work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601579" y="1215478"/>
            <a:ext cx="818282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clusion</a:t>
            </a:r>
          </a:p>
          <a:p>
            <a:endParaRPr lang="en-US" sz="20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Single-agent environment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over-simplifies the dynamic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well as the interactive nature of the stock market.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xtend the Almgren-Chriss model with reinforcement learning to set up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basis of using multi-agent trading environment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a better analysis of expected shortfalls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752D6-538A-5245-BAFA-6297736F08FD}"/>
              </a:ext>
            </a:extLst>
          </p:cNvPr>
          <p:cNvSpPr/>
          <p:nvPr/>
        </p:nvSpPr>
        <p:spPr>
          <a:xfrm>
            <a:off x="515239" y="3549642"/>
            <a:ext cx="826916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zh-CN" altLang="en-US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  <a:p>
            <a:endParaRPr lang="en-US" sz="20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realistic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news,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complaints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News, newspaper, paper, stories, story icon - Free download">
            <a:extLst>
              <a:ext uri="{FF2B5EF4-FFF2-40B4-BE49-F238E27FC236}">
                <a16:creationId xmlns:a16="http://schemas.microsoft.com/office/drawing/2014/main" id="{F94C4360-A097-2945-AE27-3DB37BC9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5" y="4015520"/>
            <a:ext cx="965769" cy="96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8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Conclusion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&amp;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Future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Work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(cont’d)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78D73-F689-D749-8E50-DDA68866EE97}"/>
              </a:ext>
            </a:extLst>
          </p:cNvPr>
          <p:cNvSpPr/>
          <p:nvPr/>
        </p:nvSpPr>
        <p:spPr>
          <a:xfrm>
            <a:off x="601579" y="1215478"/>
            <a:ext cx="818282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clusion</a:t>
            </a:r>
          </a:p>
          <a:p>
            <a:endParaRPr lang="en-US" sz="20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Cooperative relationship is not better than independent 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ompetitive relationship would hurt overall and individual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competitor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liquidate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avoid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04AE1-24F6-2344-BCD9-551D5BEEB50F}"/>
              </a:ext>
            </a:extLst>
          </p:cNvPr>
          <p:cNvSpPr/>
          <p:nvPr/>
        </p:nvSpPr>
        <p:spPr>
          <a:xfrm>
            <a:off x="515239" y="3549642"/>
            <a:ext cx="826916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zh-CN" altLang="en-US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  <a:p>
            <a:endParaRPr lang="en-US" sz="20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optimistic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bull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pessimistic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movements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endParaRPr lang="en-US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Stock price - Free business and finance icons">
            <a:extLst>
              <a:ext uri="{FF2B5EF4-FFF2-40B4-BE49-F238E27FC236}">
                <a16:creationId xmlns:a16="http://schemas.microsoft.com/office/drawing/2014/main" id="{B46D033E-427A-6840-9D24-0D8DEAB5F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45F3652-6A1A-E84F-8685-95026CAF6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579" y="4197356"/>
            <a:ext cx="811247" cy="8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880B3-3FE6-FB4F-B1C5-A2A0FE518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Google Shape;93;p18">
            <a:extLst>
              <a:ext uri="{FF2B5EF4-FFF2-40B4-BE49-F238E27FC236}">
                <a16:creationId xmlns:a16="http://schemas.microsoft.com/office/drawing/2014/main" id="{31AE5F94-0562-E74D-B526-5FA865144CF3}"/>
              </a:ext>
            </a:extLst>
          </p:cNvPr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References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AC090-85B2-4E4E-AFE1-91EBCA600F43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D1572D6-0A65-984E-A880-45B15EFB2A4B}"/>
              </a:ext>
            </a:extLst>
          </p:cNvPr>
          <p:cNvSpPr/>
          <p:nvPr/>
        </p:nvSpPr>
        <p:spPr>
          <a:xfrm>
            <a:off x="503975" y="1295400"/>
            <a:ext cx="818282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Almgren, R. and Chriss, N. Optimal execution of portfolio transactions. Journal of Risk, 3:5–40, 2001.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Bansal, T.,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Pachocki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J.,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Sutskever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I.,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Mordatch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I. Emergent complexity via multi-agent competition.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preprint arXiv:1710.03748, 2017.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Brogaard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J. A., Brennan, T.,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Korajczyk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Mcdonald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R.,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Vissing-jorgensen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A. High frequency trading and its impact on market quality, 2010. Buehler, H.,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Gonon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Teichmann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J., and Wood, B. Deep hedging. Quantitative Finance, pp. 1–21, 2019.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Foerster, J., Nardelli, N., Farquhar, G.,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Afouras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T., Torr, P. H., Kohli, P.,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Whiteson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Stabilising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experience replay for deep multi-agent reinforcement learning. In Proceedings of the 34th International Conference on Machine Learning-Volume 70, pp. 1146–1155. JMLR. org, 2017</a:t>
            </a:r>
          </a:p>
          <a:p>
            <a:endParaRPr lang="en-US" sz="16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Pac-Man PNG, Pacman PNG">
            <a:extLst>
              <a:ext uri="{FF2B5EF4-FFF2-40B4-BE49-F238E27FC236}">
                <a16:creationId xmlns:a16="http://schemas.microsoft.com/office/drawing/2014/main" id="{3DD33461-F84E-6B49-9D32-D761BFD7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5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F9BF0-1907-3B43-BF45-BE82434BA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7553F-BAC5-0843-9B19-2E97CAE00F05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Google Shape;93;p18">
            <a:extLst>
              <a:ext uri="{FF2B5EF4-FFF2-40B4-BE49-F238E27FC236}">
                <a16:creationId xmlns:a16="http://schemas.microsoft.com/office/drawing/2014/main" id="{0B4E9847-4CB8-CD4D-82C9-8DA1E71A3B91}"/>
              </a:ext>
            </a:extLst>
          </p:cNvPr>
          <p:cNvSpPr/>
          <p:nvPr/>
        </p:nvSpPr>
        <p:spPr>
          <a:xfrm>
            <a:off x="373063" y="152400"/>
            <a:ext cx="7861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Thank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you!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pic>
        <p:nvPicPr>
          <p:cNvPr id="6148" name="Picture 4" descr="Deep Learning &amp; Value Investing — Euclidean Technologies ®">
            <a:extLst>
              <a:ext uri="{FF2B5EF4-FFF2-40B4-BE49-F238E27FC236}">
                <a16:creationId xmlns:a16="http://schemas.microsoft.com/office/drawing/2014/main" id="{AAF65996-533E-4A4D-9A2B-8F5C530B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998080"/>
            <a:ext cx="7861758" cy="52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c-Man PNG, Pacman PNG">
            <a:extLst>
              <a:ext uri="{FF2B5EF4-FFF2-40B4-BE49-F238E27FC236}">
                <a16:creationId xmlns:a16="http://schemas.microsoft.com/office/drawing/2014/main" id="{F63D718E-B4D8-DA40-B1AD-15667CF1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73063" y="152400"/>
            <a:ext cx="77358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Background I: L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iquidation</a:t>
            </a: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Setup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pic>
        <p:nvPicPr>
          <p:cNvPr id="3" name="Picture 4" descr="The University of Virginia Logo | University of Virginia">
            <a:extLst>
              <a:ext uri="{FF2B5EF4-FFF2-40B4-BE49-F238E27FC236}">
                <a16:creationId xmlns:a16="http://schemas.microsoft.com/office/drawing/2014/main" id="{3813EF0F-E8C6-C646-8D78-8B863B5F6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71B8B0-08E6-5645-B20F-A9AA23F06678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ac-Man PNG, Pacman PNG">
            <a:extLst>
              <a:ext uri="{FF2B5EF4-FFF2-40B4-BE49-F238E27FC236}">
                <a16:creationId xmlns:a16="http://schemas.microsoft.com/office/drawing/2014/main" id="{07DF2CA5-D8CA-E846-BCC0-ACDD73FB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39D7C-D575-174B-A78B-371740CD3E01}"/>
              </a:ext>
            </a:extLst>
          </p:cNvPr>
          <p:cNvSpPr txBox="1"/>
          <p:nvPr/>
        </p:nvSpPr>
        <p:spPr>
          <a:xfrm>
            <a:off x="359596" y="1130181"/>
            <a:ext cx="8424808" cy="358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A94B-2BC9-994E-BA8D-EA4E9D54FEEE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6549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Liquidation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Agent</a:t>
                </a:r>
                <a:r>
                  <a:rPr lang="en-US" altLang="zh-CN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risk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aversion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aims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frame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trades,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shortfall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incurs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market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drops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Our goal is to find a trajectory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remaining shares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,….,</a:t>
                </a:r>
                <a:r>
                  <a:rPr lang="en-US" altLang="zh-CN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]at each time step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=1,..,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minimizes implementation shortfall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nvironment Simulation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 Almgren and Chriss, 2001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information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agents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unaffected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temporary,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permanent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volatility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stock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interval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Number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:Total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number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trades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A94B-2BC9-994E-BA8D-EA4E9D54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6549998"/>
              </a:xfrm>
              <a:prstGeom prst="rect">
                <a:avLst/>
              </a:prstGeom>
              <a:blipFill>
                <a:blip r:embed="rId5"/>
                <a:stretch>
                  <a:fillRect l="-301" t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E30953A-D358-0542-AF95-9609EDCC4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365" y="3749969"/>
            <a:ext cx="4229100" cy="4826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219158-8A91-BE4C-A8A5-2AF5F16CA1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3E0F43-5053-E342-9E8A-8FACB43A008A}"/>
              </a:ext>
            </a:extLst>
          </p:cNvPr>
          <p:cNvCxnSpPr/>
          <p:nvPr/>
        </p:nvCxnSpPr>
        <p:spPr>
          <a:xfrm flipV="1">
            <a:off x="2343150" y="4114800"/>
            <a:ext cx="500063" cy="371475"/>
          </a:xfrm>
          <a:prstGeom prst="straightConnector1">
            <a:avLst/>
          </a:prstGeom>
          <a:ln>
            <a:solidFill>
              <a:srgbClr val="F374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D5C1E-444A-1E4A-A344-380A4B81B9E7}"/>
              </a:ext>
            </a:extLst>
          </p:cNvPr>
          <p:cNvSpPr txBox="1"/>
          <p:nvPr/>
        </p:nvSpPr>
        <p:spPr>
          <a:xfrm>
            <a:off x="1325365" y="4483964"/>
            <a:ext cx="17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walk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7963D-933E-9E42-9A7A-8C1B63733CF3}"/>
              </a:ext>
            </a:extLst>
          </p:cNvPr>
          <p:cNvCxnSpPr>
            <a:cxnSpLocks/>
          </p:cNvCxnSpPr>
          <p:nvPr/>
        </p:nvCxnSpPr>
        <p:spPr>
          <a:xfrm>
            <a:off x="3688746" y="4183822"/>
            <a:ext cx="344504" cy="290380"/>
          </a:xfrm>
          <a:prstGeom prst="straightConnector1">
            <a:avLst/>
          </a:prstGeom>
          <a:ln>
            <a:solidFill>
              <a:srgbClr val="F374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C85CBB-B890-1A43-85D5-DBFC0EA8B7F2}"/>
              </a:ext>
            </a:extLst>
          </p:cNvPr>
          <p:cNvSpPr txBox="1"/>
          <p:nvPr/>
        </p:nvSpPr>
        <p:spPr>
          <a:xfrm>
            <a:off x="3490162" y="4495804"/>
            <a:ext cx="150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8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B3EC5-B82B-434D-A354-81E1F0A92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" name="Google Shape;80;p16">
            <a:extLst>
              <a:ext uri="{FF2B5EF4-FFF2-40B4-BE49-F238E27FC236}">
                <a16:creationId xmlns:a16="http://schemas.microsoft.com/office/drawing/2014/main" id="{2398434D-DD39-2744-85DB-177E7DE7559B}"/>
              </a:ext>
            </a:extLst>
          </p:cNvPr>
          <p:cNvSpPr/>
          <p:nvPr/>
        </p:nvSpPr>
        <p:spPr>
          <a:xfrm>
            <a:off x="373063" y="152400"/>
            <a:ext cx="815747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Background I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</a:t>
            </a: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: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Liquidation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MDP</a:t>
            </a:r>
            <a:endParaRPr sz="3600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Georgi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C3512-C164-6C4E-A10C-621490F0247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22389-1EB4-D344-81A3-AD946CF34707}"/>
                  </a:ext>
                </a:extLst>
              </p:cNvPr>
              <p:cNvSpPr txBox="1"/>
              <p:nvPr/>
            </p:nvSpPr>
            <p:spPr>
              <a:xfrm>
                <a:off x="359596" y="1082055"/>
                <a:ext cx="8424808" cy="6905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MDP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definition: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𝒍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-</a:t>
                </a:r>
                <a:r>
                  <a:rPr lang="zh-CN" altLang="en-US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step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– log return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- number of trades remaining normalized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- number of shares remaining for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normalized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r>
                  <a:rPr lang="en-US" altLang="zh-CN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  <a:r>
                  <a:rPr lang="zh-CN" altLang="en-US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Terminal</a:t>
                </a:r>
                <a:r>
                  <a:rPr lang="zh-CN" altLang="en-US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zh-CN" alt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fraction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remaining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between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between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utility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agent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Markov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only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Risk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aversion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(vector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left)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Policy</a:t>
                </a:r>
                <a:r>
                  <a:rPr lang="en-US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selling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percentage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22389-1EB4-D344-81A3-AD946CF34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082055"/>
                <a:ext cx="8424808" cy="6905993"/>
              </a:xfrm>
              <a:prstGeom prst="rect">
                <a:avLst/>
              </a:prstGeom>
              <a:blipFill>
                <a:blip r:embed="rId3"/>
                <a:stretch>
                  <a:fillRect l="-452" t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57B335-F033-D446-BA90-A2E86382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67" y="4621140"/>
            <a:ext cx="3530279" cy="155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6EC4E-5B14-2145-B77E-6BA38BB48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0" y="4595007"/>
            <a:ext cx="2654300" cy="495300"/>
          </a:xfrm>
          <a:prstGeom prst="rect">
            <a:avLst/>
          </a:prstGeom>
        </p:spPr>
      </p:pic>
      <p:pic>
        <p:nvPicPr>
          <p:cNvPr id="11" name="Picture 2" descr="Pac-Man PNG, Pacman PNG">
            <a:extLst>
              <a:ext uri="{FF2B5EF4-FFF2-40B4-BE49-F238E27FC236}">
                <a16:creationId xmlns:a16="http://schemas.microsoft.com/office/drawing/2014/main" id="{AE749AAE-5AE1-0E45-9945-2445ABB5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1785209-5C3A-AD4E-8F86-2DC13FE0A19F}"/>
              </a:ext>
            </a:extLst>
          </p:cNvPr>
          <p:cNvSpPr/>
          <p:nvPr/>
        </p:nvSpPr>
        <p:spPr>
          <a:xfrm>
            <a:off x="3586163" y="4972050"/>
            <a:ext cx="585787" cy="623889"/>
          </a:xfrm>
          <a:prstGeom prst="ellipse">
            <a:avLst/>
          </a:prstGeom>
          <a:noFill/>
          <a:ln>
            <a:solidFill>
              <a:srgbClr val="F37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4E2A0F-C469-B648-A2DC-310B678A1E50}"/>
              </a:ext>
            </a:extLst>
          </p:cNvPr>
          <p:cNvCxnSpPr>
            <a:cxnSpLocks/>
          </p:cNvCxnSpPr>
          <p:nvPr/>
        </p:nvCxnSpPr>
        <p:spPr>
          <a:xfrm flipH="1" flipV="1">
            <a:off x="4178294" y="5283994"/>
            <a:ext cx="787406" cy="112565"/>
          </a:xfrm>
          <a:prstGeom prst="straightConnector1">
            <a:avLst/>
          </a:prstGeom>
          <a:ln>
            <a:solidFill>
              <a:srgbClr val="F374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ADF232-D758-DE4B-B303-5DFBB67C1839}"/>
              </a:ext>
            </a:extLst>
          </p:cNvPr>
          <p:cNvSpPr txBox="1"/>
          <p:nvPr/>
        </p:nvSpPr>
        <p:spPr>
          <a:xfrm>
            <a:off x="4965700" y="5283994"/>
            <a:ext cx="150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factored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en-US" sz="14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2EA09-51C2-304D-B2AD-AAA44783D62B}"/>
              </a:ext>
            </a:extLst>
          </p:cNvPr>
          <p:cNvSpPr/>
          <p:nvPr/>
        </p:nvSpPr>
        <p:spPr>
          <a:xfrm>
            <a:off x="1828800" y="4651074"/>
            <a:ext cx="439838" cy="383165"/>
          </a:xfrm>
          <a:prstGeom prst="ellipse">
            <a:avLst/>
          </a:prstGeom>
          <a:noFill/>
          <a:ln>
            <a:solidFill>
              <a:srgbClr val="F37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632EA-B3C6-6D4E-BE8E-14255F37223B}"/>
              </a:ext>
            </a:extLst>
          </p:cNvPr>
          <p:cNvCxnSpPr>
            <a:cxnSpLocks/>
          </p:cNvCxnSpPr>
          <p:nvPr/>
        </p:nvCxnSpPr>
        <p:spPr>
          <a:xfrm flipV="1">
            <a:off x="889408" y="4883966"/>
            <a:ext cx="939392" cy="400028"/>
          </a:xfrm>
          <a:prstGeom prst="straightConnector1">
            <a:avLst/>
          </a:prstGeom>
          <a:ln>
            <a:solidFill>
              <a:srgbClr val="F374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EB414C-5946-9A40-9DE6-766BB7643DBD}"/>
              </a:ext>
            </a:extLst>
          </p:cNvPr>
          <p:cNvSpPr txBox="1"/>
          <p:nvPr/>
        </p:nvSpPr>
        <p:spPr>
          <a:xfrm>
            <a:off x="135901" y="5278358"/>
            <a:ext cx="1500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  <a:endParaRPr lang="en-US" sz="14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6AC54F-3930-784F-9DBB-91055CD59DA9}"/>
              </a:ext>
            </a:extLst>
          </p:cNvPr>
          <p:cNvSpPr/>
          <p:nvPr/>
        </p:nvSpPr>
        <p:spPr>
          <a:xfrm>
            <a:off x="2567118" y="4651074"/>
            <a:ext cx="439838" cy="383165"/>
          </a:xfrm>
          <a:prstGeom prst="ellipse">
            <a:avLst/>
          </a:prstGeom>
          <a:noFill/>
          <a:ln>
            <a:solidFill>
              <a:srgbClr val="F37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BACB1-B593-6C4D-B41E-C93DADAD9BCE}"/>
              </a:ext>
            </a:extLst>
          </p:cNvPr>
          <p:cNvCxnSpPr>
            <a:cxnSpLocks/>
          </p:cNvCxnSpPr>
          <p:nvPr/>
        </p:nvCxnSpPr>
        <p:spPr>
          <a:xfrm flipH="1" flipV="1">
            <a:off x="2917294" y="4986014"/>
            <a:ext cx="149215" cy="661676"/>
          </a:xfrm>
          <a:prstGeom prst="straightConnector1">
            <a:avLst/>
          </a:prstGeom>
          <a:ln>
            <a:solidFill>
              <a:srgbClr val="F374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3238A-AE6A-6043-A525-40D7E8C95EFC}"/>
              </a:ext>
            </a:extLst>
          </p:cNvPr>
          <p:cNvSpPr txBox="1"/>
          <p:nvPr/>
        </p:nvSpPr>
        <p:spPr>
          <a:xfrm>
            <a:off x="2671279" y="5622348"/>
            <a:ext cx="161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  <a:endParaRPr lang="en-US" sz="1400" dirty="0">
              <a:solidFill>
                <a:srgbClr val="F374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1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B3EC5-B82B-434D-A354-81E1F0A92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4" name="Google Shape;80;p16">
            <a:extLst>
              <a:ext uri="{FF2B5EF4-FFF2-40B4-BE49-F238E27FC236}">
                <a16:creationId xmlns:a16="http://schemas.microsoft.com/office/drawing/2014/main" id="{2398434D-DD39-2744-85DB-177E7DE7559B}"/>
              </a:ext>
            </a:extLst>
          </p:cNvPr>
          <p:cNvSpPr/>
          <p:nvPr/>
        </p:nvSpPr>
        <p:spPr>
          <a:xfrm>
            <a:off x="373063" y="152400"/>
            <a:ext cx="815747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Background I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I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(cont’d)</a:t>
            </a:r>
            <a:endParaRPr sz="3600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Georgi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C3512-C164-6C4E-A10C-621490F0247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22389-1EB4-D344-81A3-AD946CF34707}"/>
                  </a:ext>
                </a:extLst>
              </p:cNvPr>
              <p:cNvSpPr txBox="1"/>
              <p:nvPr/>
            </p:nvSpPr>
            <p:spPr>
              <a:xfrm>
                <a:off x="359596" y="1130181"/>
                <a:ext cx="8424808" cy="405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MDP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zh-CN" altLang="en-US" b="1" dirty="0">
                    <a:solidFill>
                      <a:srgbClr val="F374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b="1" dirty="0">
                  <a:solidFill>
                    <a:srgbClr val="F3742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minimizes implementation shortfall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cost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variable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proportions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want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,….,</a:t>
                </a:r>
                <a:r>
                  <a:rPr lang="en-US" altLang="zh-CN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],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policies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MDP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translate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trading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trajectory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(vector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remaining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shares)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,….,</a:t>
                </a:r>
                <a:r>
                  <a:rPr lang="en-US" altLang="zh-CN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solves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liquidation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earlier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22389-1EB4-D344-81A3-AD946CF34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6" y="1130181"/>
                <a:ext cx="8424808" cy="4057008"/>
              </a:xfrm>
              <a:prstGeom prst="rect">
                <a:avLst/>
              </a:prstGeom>
              <a:blipFill>
                <a:blip r:embed="rId2"/>
                <a:stretch>
                  <a:fillRect l="-452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Pac-Man PNG, Pacman PNG">
            <a:extLst>
              <a:ext uri="{FF2B5EF4-FFF2-40B4-BE49-F238E27FC236}">
                <a16:creationId xmlns:a16="http://schemas.microsoft.com/office/drawing/2014/main" id="{94B0D19C-5D37-BD45-9AF2-E5FF1ADF7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9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Related Work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02E40798-A85B-1B4E-AE37-4B90024C5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53CF0-95F8-D949-86A8-E6252C5BBDD2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74AFFD82-B637-E849-BC55-65C03426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B2BD8-2E9C-8B4F-B1EF-34B7FB401410}"/>
              </a:ext>
            </a:extLst>
          </p:cNvPr>
          <p:cNvSpPr txBox="1"/>
          <p:nvPr/>
        </p:nvSpPr>
        <p:spPr>
          <a:xfrm>
            <a:off x="359596" y="1130181"/>
            <a:ext cx="8424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Yang et al., 2018a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Almgren &amp; Chriss, 2001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of optimal liquidation strategy is investigated by the impact model that agents liquidate assets completely in a given time frame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Impact of the stock market is divided into three components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Unaffected price process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Permanent impact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Temporary impact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researches related to deep reinforcement learning algo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Omidshafiei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at., 2017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Mnih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2016; Lowe et al., 2017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Lillicrap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2016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Wang et al., 2016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Target Task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17E6B438-9B4B-A242-A66A-2768EB014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0630D-5AF5-A64A-A203-D1BF397689E1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51834E36-DCCE-F942-AB63-5592D107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5812F-C207-A046-B20B-374E0D96D651}"/>
              </a:ext>
            </a:extLst>
          </p:cNvPr>
          <p:cNvSpPr txBox="1"/>
          <p:nvPr/>
        </p:nvSpPr>
        <p:spPr>
          <a:xfrm>
            <a:off x="341243" y="2170526"/>
            <a:ext cx="8424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multi-agent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Prove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conclude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necessity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multi-agent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how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cooperative and competitive relationship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trading agents would affect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shortfall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optimal liquidation strateg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373063" y="152400"/>
            <a:ext cx="87709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Multi-agent RL is </a:t>
            </a:r>
            <a:r>
              <a:rPr lang="en-US" sz="24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necessary to derive trading strategy</a:t>
            </a:r>
            <a:endParaRPr sz="24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4" name="Picture 4" descr="The University of Virginia Logo | University of Virginia">
            <a:extLst>
              <a:ext uri="{FF2B5EF4-FFF2-40B4-BE49-F238E27FC236}">
                <a16:creationId xmlns:a16="http://schemas.microsoft.com/office/drawing/2014/main" id="{31D86565-1A34-DA4D-8088-4C74CD496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6B90C9-3B41-BF4B-ADF5-04AEAC5ECA4B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2" descr="Pac-Man PNG, Pacman PNG">
            <a:extLst>
              <a:ext uri="{FF2B5EF4-FFF2-40B4-BE49-F238E27FC236}">
                <a16:creationId xmlns:a16="http://schemas.microsoft.com/office/drawing/2014/main" id="{39EC4A6F-03B5-9D4E-8326-A05412BE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2A905-8E7D-9D47-9C90-B0FB56195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463" y="1166831"/>
            <a:ext cx="4219074" cy="416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73063" y="152400"/>
            <a:ext cx="83195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Proposed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Solution</a:t>
            </a:r>
            <a:r>
              <a:rPr lang="zh-CN" altLang="en-US" sz="3600" b="1" i="0" u="none" strike="noStrike" cap="none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 </a:t>
            </a:r>
            <a:r>
              <a:rPr lang="en-US" altLang="zh-CN" sz="3600" b="1" dirty="0">
                <a:solidFill>
                  <a:srgbClr val="4D4D4D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Multi-agent</a:t>
            </a:r>
            <a:endParaRPr sz="3600" b="1" i="0" u="none" strike="noStrike" cap="none" dirty="0">
              <a:solidFill>
                <a:srgbClr val="4D4D4D"/>
              </a:solidFill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pic>
        <p:nvPicPr>
          <p:cNvPr id="3" name="Picture 4" descr="The University of Virginia Logo | University of Virginia">
            <a:extLst>
              <a:ext uri="{FF2B5EF4-FFF2-40B4-BE49-F238E27FC236}">
                <a16:creationId xmlns:a16="http://schemas.microsoft.com/office/drawing/2014/main" id="{3813EF0F-E8C6-C646-8D78-8B863B5F6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t="35317" r="23034" b="33973"/>
          <a:stretch/>
        </p:blipFill>
        <p:spPr bwMode="auto">
          <a:xfrm>
            <a:off x="359596" y="6214403"/>
            <a:ext cx="965769" cy="3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71B8B0-08E6-5645-B20F-A9AA23F06678}"/>
              </a:ext>
            </a:extLst>
          </p:cNvPr>
          <p:cNvCxnSpPr/>
          <p:nvPr/>
        </p:nvCxnSpPr>
        <p:spPr>
          <a:xfrm>
            <a:off x="359596" y="986319"/>
            <a:ext cx="84248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ac-Man PNG, Pacman PNG">
            <a:extLst>
              <a:ext uri="{FF2B5EF4-FFF2-40B4-BE49-F238E27FC236}">
                <a16:creationId xmlns:a16="http://schemas.microsoft.com/office/drawing/2014/main" id="{07DF2CA5-D8CA-E846-BCC0-ACDD73FB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79" y="6214403"/>
            <a:ext cx="354458" cy="3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39D7C-D575-174B-A78B-371740CD3E01}"/>
              </a:ext>
            </a:extLst>
          </p:cNvPr>
          <p:cNvSpPr txBox="1"/>
          <p:nvPr/>
        </p:nvSpPr>
        <p:spPr>
          <a:xfrm>
            <a:off x="3158413" y="3437234"/>
            <a:ext cx="669797" cy="29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DA94B-2BC9-994E-BA8D-EA4E9D54FEEE}"/>
              </a:ext>
            </a:extLst>
          </p:cNvPr>
          <p:cNvSpPr txBox="1"/>
          <p:nvPr/>
        </p:nvSpPr>
        <p:spPr>
          <a:xfrm>
            <a:off x="359596" y="1370811"/>
            <a:ext cx="878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Single-agent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ulti-agent </a:t>
            </a:r>
            <a:r>
              <a:rPr lang="en-US" altLang="zh-CN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rgbClr val="F374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0DA553-B3CB-2846-9741-3F8D44F7C618}"/>
              </a:ext>
            </a:extLst>
          </p:cNvPr>
          <p:cNvSpPr/>
          <p:nvPr/>
        </p:nvSpPr>
        <p:spPr>
          <a:xfrm>
            <a:off x="3067288" y="2199189"/>
            <a:ext cx="2858947" cy="1617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Risk aversion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Action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State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Goal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Reward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AA42D-C3C4-0246-87C5-C8B3DF79FB9E}"/>
              </a:ext>
            </a:extLst>
          </p:cNvPr>
          <p:cNvSpPr/>
          <p:nvPr/>
        </p:nvSpPr>
        <p:spPr>
          <a:xfrm>
            <a:off x="3067289" y="4653023"/>
            <a:ext cx="2858947" cy="143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Price</a:t>
            </a:r>
            <a:r>
              <a:rPr lang="en-US" altLang="zh-CN" baseline="-25000" dirty="0">
                <a:solidFill>
                  <a:schemeClr val="tx1"/>
                </a:solidFill>
              </a:rPr>
              <a:t>t+1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Historical </a:t>
            </a:r>
            <a:r>
              <a:rPr lang="en-US" dirty="0" err="1">
                <a:solidFill>
                  <a:schemeClr val="tx1"/>
                </a:solidFill>
              </a:rPr>
              <a:t>Price</a:t>
            </a:r>
            <a:r>
              <a:rPr lang="en-US" altLang="zh-CN" baseline="-250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Time remaining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  <a:r>
              <a:rPr lang="en-US" altLang="zh-CN" baseline="-2500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of other agents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8F282335-327E-3146-8564-A7F7314469DB}"/>
              </a:ext>
            </a:extLst>
          </p:cNvPr>
          <p:cNvSpPr/>
          <p:nvPr/>
        </p:nvSpPr>
        <p:spPr>
          <a:xfrm>
            <a:off x="5926235" y="3098716"/>
            <a:ext cx="1226919" cy="2572878"/>
          </a:xfrm>
          <a:prstGeom prst="curvedLef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998FB9-2056-8148-B730-9B4091B517A9}"/>
              </a:ext>
            </a:extLst>
          </p:cNvPr>
          <p:cNvSpPr txBox="1"/>
          <p:nvPr/>
        </p:nvSpPr>
        <p:spPr>
          <a:xfrm>
            <a:off x="7304375" y="3816346"/>
            <a:ext cx="128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  <a:r>
              <a:rPr lang="en-US" altLang="zh-CN" baseline="-25000" dirty="0"/>
              <a:t>t</a:t>
            </a:r>
            <a:endParaRPr lang="en-US" dirty="0"/>
          </a:p>
          <a:p>
            <a:r>
              <a:rPr lang="en-US" dirty="0"/>
              <a:t>State</a:t>
            </a:r>
            <a:r>
              <a:rPr lang="en-US" altLang="zh-CN" baseline="-25000" dirty="0"/>
              <a:t>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512199-2F18-B246-BD10-04C7FB09BC9A}"/>
              </a:ext>
            </a:extLst>
          </p:cNvPr>
          <p:cNvSpPr txBox="1"/>
          <p:nvPr/>
        </p:nvSpPr>
        <p:spPr>
          <a:xfrm>
            <a:off x="352215" y="3584335"/>
            <a:ext cx="194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</a:t>
            </a:r>
            <a:r>
              <a:rPr lang="en-US" altLang="zh-CN" baseline="-25000" dirty="0"/>
              <a:t>t+1</a:t>
            </a:r>
          </a:p>
          <a:p>
            <a:r>
              <a:rPr lang="en-US" dirty="0"/>
              <a:t>Price</a:t>
            </a:r>
            <a:r>
              <a:rPr lang="en-US" altLang="zh-CN" baseline="-25000" dirty="0"/>
              <a:t>t+1</a:t>
            </a:r>
            <a:r>
              <a:rPr lang="en-US" dirty="0"/>
              <a:t>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Reward</a:t>
            </a:r>
            <a:r>
              <a:rPr lang="en-US" altLang="zh-CN" b="1" baseline="-25000" dirty="0" err="1">
                <a:solidFill>
                  <a:schemeClr val="accent2"/>
                </a:solidFill>
              </a:rPr>
              <a:t>t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Observation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Curved Left Arrow 19">
            <a:extLst>
              <a:ext uri="{FF2B5EF4-FFF2-40B4-BE49-F238E27FC236}">
                <a16:creationId xmlns:a16="http://schemas.microsoft.com/office/drawing/2014/main" id="{D261C079-184E-BD40-B365-F6A7D74C084E}"/>
              </a:ext>
            </a:extLst>
          </p:cNvPr>
          <p:cNvSpPr/>
          <p:nvPr/>
        </p:nvSpPr>
        <p:spPr>
          <a:xfrm rot="10800000">
            <a:off x="1709934" y="2680301"/>
            <a:ext cx="1357353" cy="2772974"/>
          </a:xfrm>
          <a:prstGeom prst="curvedLef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Robot Icon of Flat style - Available in SVG, PNG, EPS, AI &amp; Icon fonts">
            <a:extLst>
              <a:ext uri="{FF2B5EF4-FFF2-40B4-BE49-F238E27FC236}">
                <a16:creationId xmlns:a16="http://schemas.microsoft.com/office/drawing/2014/main" id="{964B4AFF-404C-EF4D-A115-03FA32CD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99" y="2209471"/>
            <a:ext cx="733285" cy="7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78E11F6E-FA11-7348-A0A6-5C303BDD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72" y="5645000"/>
            <a:ext cx="629534" cy="6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obot Icon of Flat style - Available in SVG, PNG, EPS, AI &amp; Icon fonts">
            <a:extLst>
              <a:ext uri="{FF2B5EF4-FFF2-40B4-BE49-F238E27FC236}">
                <a16:creationId xmlns:a16="http://schemas.microsoft.com/office/drawing/2014/main" id="{00849F52-7F9C-0D4A-B8AC-ACFD18C9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91" y="2194927"/>
            <a:ext cx="733284" cy="73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F7562B6-4682-7C45-85F5-36AEC6E13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6C867-EC46-E841-8DA3-0B8DBF7D26B1}"/>
              </a:ext>
            </a:extLst>
          </p:cNvPr>
          <p:cNvSpPr txBox="1"/>
          <p:nvPr/>
        </p:nvSpPr>
        <p:spPr>
          <a:xfrm>
            <a:off x="560100" y="1805376"/>
            <a:ext cx="182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8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2600</Words>
  <Application>Microsoft Macintosh PowerPoint</Application>
  <PresentationFormat>On-screen Show (4:3)</PresentationFormat>
  <Paragraphs>350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 YiJie</cp:lastModifiedBy>
  <cp:revision>229</cp:revision>
  <dcterms:modified xsi:type="dcterms:W3CDTF">2020-12-07T01:31:22Z</dcterms:modified>
</cp:coreProperties>
</file>